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375" r:id="rId4"/>
    <p:sldId id="262" r:id="rId5"/>
    <p:sldId id="376" r:id="rId6"/>
    <p:sldId id="260" r:id="rId7"/>
    <p:sldId id="261" r:id="rId8"/>
    <p:sldId id="377" r:id="rId9"/>
    <p:sldId id="263" r:id="rId10"/>
    <p:sldId id="264" r:id="rId11"/>
    <p:sldId id="378" r:id="rId12"/>
    <p:sldId id="379" r:id="rId13"/>
    <p:sldId id="269" r:id="rId14"/>
    <p:sldId id="265" r:id="rId15"/>
    <p:sldId id="26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2" autoAdjust="0"/>
    <p:restoredTop sz="86410" autoAdjust="0"/>
  </p:normalViewPr>
  <p:slideViewPr>
    <p:cSldViewPr snapToGrid="0">
      <p:cViewPr varScale="1">
        <p:scale>
          <a:sx n="52" d="100"/>
          <a:sy n="52" d="100"/>
        </p:scale>
        <p:origin x="81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1DD6A-2AB2-4AFD-BE42-492B6DBA3A40}"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30B77-5E0C-49BB-BD0C-BD0E336E23D7}" type="slidenum">
              <a:rPr lang="en-US" smtClean="0"/>
              <a:t>‹#›</a:t>
            </a:fld>
            <a:endParaRPr lang="en-US"/>
          </a:p>
        </p:txBody>
      </p:sp>
    </p:spTree>
    <p:extLst>
      <p:ext uri="{BB962C8B-B14F-4D97-AF65-F5344CB8AC3E}">
        <p14:creationId xmlns:p14="http://schemas.microsoft.com/office/powerpoint/2010/main" val="278400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E30B77-5E0C-49BB-BD0C-BD0E336E23D7}" type="slidenum">
              <a:rPr lang="en-US" smtClean="0"/>
              <a:t>1</a:t>
            </a:fld>
            <a:endParaRPr lang="en-US"/>
          </a:p>
        </p:txBody>
      </p:sp>
    </p:spTree>
    <p:extLst>
      <p:ext uri="{BB962C8B-B14F-4D97-AF65-F5344CB8AC3E}">
        <p14:creationId xmlns:p14="http://schemas.microsoft.com/office/powerpoint/2010/main" val="1693840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E30B77-5E0C-49BB-BD0C-BD0E336E23D7}" type="slidenum">
              <a:rPr lang="en-US" smtClean="0"/>
              <a:t>10</a:t>
            </a:fld>
            <a:endParaRPr lang="en-US"/>
          </a:p>
        </p:txBody>
      </p:sp>
    </p:spTree>
    <p:extLst>
      <p:ext uri="{BB962C8B-B14F-4D97-AF65-F5344CB8AC3E}">
        <p14:creationId xmlns:p14="http://schemas.microsoft.com/office/powerpoint/2010/main" val="158755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represent Global Sea Level Rise values that should be considered for lower risk projects. More information about the SLR value selection framework can be found in HEC-25 3</a:t>
            </a:r>
            <a:r>
              <a:rPr lang="en-US" baseline="30000" dirty="0"/>
              <a:t>rd</a:t>
            </a:r>
            <a:r>
              <a:rPr lang="en-US" dirty="0"/>
              <a:t> Edition Chapter 4, section 4.1.7.</a:t>
            </a:r>
          </a:p>
        </p:txBody>
      </p:sp>
      <p:sp>
        <p:nvSpPr>
          <p:cNvPr id="4" name="Slide Number Placeholder 3"/>
          <p:cNvSpPr>
            <a:spLocks noGrp="1"/>
          </p:cNvSpPr>
          <p:nvPr>
            <p:ph type="sldNum" sz="quarter" idx="5"/>
          </p:nvPr>
        </p:nvSpPr>
        <p:spPr/>
        <p:txBody>
          <a:bodyPr/>
          <a:lstStyle/>
          <a:p>
            <a:fld id="{0EE30B77-5E0C-49BB-BD0C-BD0E336E23D7}" type="slidenum">
              <a:rPr lang="en-US" smtClean="0"/>
              <a:t>11</a:t>
            </a:fld>
            <a:endParaRPr lang="en-US"/>
          </a:p>
        </p:txBody>
      </p:sp>
    </p:spTree>
    <p:extLst>
      <p:ext uri="{BB962C8B-B14F-4D97-AF65-F5344CB8AC3E}">
        <p14:creationId xmlns:p14="http://schemas.microsoft.com/office/powerpoint/2010/main" val="4206950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represent Global Sea Level Rise values that should be considered for higher risk projects. More information about the SLR value selection framework can be found in HEC-25 3</a:t>
            </a:r>
            <a:r>
              <a:rPr lang="en-US" baseline="30000" dirty="0"/>
              <a:t>rd</a:t>
            </a:r>
            <a:r>
              <a:rPr lang="en-US" dirty="0"/>
              <a:t> Edition Chapter 4, section 4.1.7.</a:t>
            </a:r>
          </a:p>
          <a:p>
            <a:endParaRPr lang="en-US" dirty="0"/>
          </a:p>
        </p:txBody>
      </p:sp>
      <p:sp>
        <p:nvSpPr>
          <p:cNvPr id="4" name="Slide Number Placeholder 3"/>
          <p:cNvSpPr>
            <a:spLocks noGrp="1"/>
          </p:cNvSpPr>
          <p:nvPr>
            <p:ph type="sldNum" sz="quarter" idx="5"/>
          </p:nvPr>
        </p:nvSpPr>
        <p:spPr/>
        <p:txBody>
          <a:bodyPr/>
          <a:lstStyle/>
          <a:p>
            <a:fld id="{0EE30B77-5E0C-49BB-BD0C-BD0E336E23D7}" type="slidenum">
              <a:rPr lang="en-US" smtClean="0"/>
              <a:t>12</a:t>
            </a:fld>
            <a:endParaRPr lang="en-US"/>
          </a:p>
        </p:txBody>
      </p:sp>
    </p:spTree>
    <p:extLst>
      <p:ext uri="{BB962C8B-B14F-4D97-AF65-F5344CB8AC3E}">
        <p14:creationId xmlns:p14="http://schemas.microsoft.com/office/powerpoint/2010/main" val="348914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meant to demonstrate that designers often focus on the risk at a single project location. However, when implementing this programmatically across a State, the considerations for risk change. The probability that each individual bridge may experience a rare storm is small, but when considering the risk that one bridge out of many across the State may experience a rare storm, the probability is greater.</a:t>
            </a:r>
          </a:p>
        </p:txBody>
      </p:sp>
      <p:sp>
        <p:nvSpPr>
          <p:cNvPr id="4" name="Slide Number Placeholder 3"/>
          <p:cNvSpPr>
            <a:spLocks noGrp="1"/>
          </p:cNvSpPr>
          <p:nvPr>
            <p:ph type="sldNum" sz="quarter" idx="5"/>
          </p:nvPr>
        </p:nvSpPr>
        <p:spPr/>
        <p:txBody>
          <a:bodyPr/>
          <a:lstStyle/>
          <a:p>
            <a:fld id="{0EE30B77-5E0C-49BB-BD0C-BD0E336E23D7}" type="slidenum">
              <a:rPr lang="en-US" smtClean="0"/>
              <a:t>13</a:t>
            </a:fld>
            <a:endParaRPr lang="en-US"/>
          </a:p>
        </p:txBody>
      </p:sp>
    </p:spTree>
    <p:extLst>
      <p:ext uri="{BB962C8B-B14F-4D97-AF65-F5344CB8AC3E}">
        <p14:creationId xmlns:p14="http://schemas.microsoft.com/office/powerpoint/2010/main" val="239220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benefits to tiring SLR values to global temperature increases instead of SSP scenarios. Tying an infrastructure asset to a global temperature is a simpler explanation of risk, than tying it to SSPs. For example, one could state, that bridge X can will pass the 100 year coastal storm, provided that global temperatures do not increase more than 2 degrees. </a:t>
            </a:r>
          </a:p>
          <a:p>
            <a:endParaRPr lang="en-US" dirty="0"/>
          </a:p>
          <a:p>
            <a:r>
              <a:rPr lang="en-US" dirty="0"/>
              <a:t>Screenshot from NASA Sea Level Rise Viewer.</a:t>
            </a:r>
          </a:p>
        </p:txBody>
      </p:sp>
      <p:sp>
        <p:nvSpPr>
          <p:cNvPr id="4" name="Slide Number Placeholder 3"/>
          <p:cNvSpPr>
            <a:spLocks noGrp="1"/>
          </p:cNvSpPr>
          <p:nvPr>
            <p:ph type="sldNum" sz="quarter" idx="5"/>
          </p:nvPr>
        </p:nvSpPr>
        <p:spPr/>
        <p:txBody>
          <a:bodyPr/>
          <a:lstStyle/>
          <a:p>
            <a:fld id="{0EE30B77-5E0C-49BB-BD0C-BD0E336E23D7}" type="slidenum">
              <a:rPr lang="en-US" smtClean="0"/>
              <a:t>14</a:t>
            </a:fld>
            <a:endParaRPr lang="en-US"/>
          </a:p>
        </p:txBody>
      </p:sp>
    </p:spTree>
    <p:extLst>
      <p:ext uri="{BB962C8B-B14F-4D97-AF65-F5344CB8AC3E}">
        <p14:creationId xmlns:p14="http://schemas.microsoft.com/office/powerpoint/2010/main" val="424178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NASA Sea Level Rise viewer is an excellent tool to find sea level rise estimates.</a:t>
            </a:r>
          </a:p>
          <a:p>
            <a:endParaRPr lang="en-US" dirty="0"/>
          </a:p>
          <a:p>
            <a:r>
              <a:rPr lang="en-US" dirty="0"/>
              <a:t>Screenshot from NASA Sea Level Rise Viewer.</a:t>
            </a:r>
          </a:p>
        </p:txBody>
      </p:sp>
      <p:sp>
        <p:nvSpPr>
          <p:cNvPr id="4" name="Slide Number Placeholder 3"/>
          <p:cNvSpPr>
            <a:spLocks noGrp="1"/>
          </p:cNvSpPr>
          <p:nvPr>
            <p:ph type="sldNum" sz="quarter" idx="5"/>
          </p:nvPr>
        </p:nvSpPr>
        <p:spPr/>
        <p:txBody>
          <a:bodyPr/>
          <a:lstStyle/>
          <a:p>
            <a:fld id="{0EE30B77-5E0C-49BB-BD0C-BD0E336E23D7}" type="slidenum">
              <a:rPr lang="en-US" smtClean="0"/>
              <a:t>15</a:t>
            </a:fld>
            <a:endParaRPr lang="en-US"/>
          </a:p>
        </p:txBody>
      </p:sp>
    </p:spTree>
    <p:extLst>
      <p:ext uri="{BB962C8B-B14F-4D97-AF65-F5344CB8AC3E}">
        <p14:creationId xmlns:p14="http://schemas.microsoft.com/office/powerpoint/2010/main" val="909734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E30B77-5E0C-49BB-BD0C-BD0E336E23D7}" type="slidenum">
              <a:rPr lang="en-US" smtClean="0"/>
              <a:t>16</a:t>
            </a:fld>
            <a:endParaRPr lang="en-US"/>
          </a:p>
        </p:txBody>
      </p:sp>
    </p:spTree>
    <p:extLst>
      <p:ext uri="{BB962C8B-B14F-4D97-AF65-F5344CB8AC3E}">
        <p14:creationId xmlns:p14="http://schemas.microsoft.com/office/powerpoint/2010/main" val="106235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of the leading causes of sea level rise include Ocean Expansion, Ice Caps melting and Vertical Lands Motion. More information can be found about each of these in HEC-25 Chapter 4.</a:t>
            </a:r>
          </a:p>
        </p:txBody>
      </p:sp>
      <p:sp>
        <p:nvSpPr>
          <p:cNvPr id="4" name="Slide Number Placeholder 3"/>
          <p:cNvSpPr>
            <a:spLocks noGrp="1"/>
          </p:cNvSpPr>
          <p:nvPr>
            <p:ph type="sldNum" sz="quarter" idx="5"/>
          </p:nvPr>
        </p:nvSpPr>
        <p:spPr/>
        <p:txBody>
          <a:bodyPr/>
          <a:lstStyle/>
          <a:p>
            <a:fld id="{0EE30B77-5E0C-49BB-BD0C-BD0E336E23D7}" type="slidenum">
              <a:rPr lang="en-US" smtClean="0"/>
              <a:t>2</a:t>
            </a:fld>
            <a:endParaRPr lang="en-US"/>
          </a:p>
        </p:txBody>
      </p:sp>
    </p:spTree>
    <p:extLst>
      <p:ext uri="{BB962C8B-B14F-4D97-AF65-F5344CB8AC3E}">
        <p14:creationId xmlns:p14="http://schemas.microsoft.com/office/powerpoint/2010/main" val="160004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is a depiction (taken from google) depicting relative sea level rise. The picture shows the water levels rising and the land elevation lowering. The net result is that the water rising is even greater relative to the fixed point of the infrastructure. </a:t>
            </a:r>
          </a:p>
          <a:p>
            <a:r>
              <a:rPr lang="en-US" dirty="0"/>
              <a:t>Relative sea level rise is the value needed for infrastructure design, not global sea level rise.</a:t>
            </a:r>
          </a:p>
          <a:p>
            <a:endParaRPr lang="en-US" dirty="0"/>
          </a:p>
          <a:p>
            <a:r>
              <a:rPr lang="en-US" dirty="0"/>
              <a:t>Animation credit: NIWA: https://niwa.co.nz/hazards/coastal-hazards/sea-levels-and-sea-level-rise</a:t>
            </a:r>
          </a:p>
        </p:txBody>
      </p:sp>
      <p:sp>
        <p:nvSpPr>
          <p:cNvPr id="4" name="Slide Number Placeholder 3"/>
          <p:cNvSpPr>
            <a:spLocks noGrp="1"/>
          </p:cNvSpPr>
          <p:nvPr>
            <p:ph type="sldNum" sz="quarter" idx="5"/>
          </p:nvPr>
        </p:nvSpPr>
        <p:spPr/>
        <p:txBody>
          <a:bodyPr/>
          <a:lstStyle/>
          <a:p>
            <a:fld id="{0EE30B77-5E0C-49BB-BD0C-BD0E336E23D7}" type="slidenum">
              <a:rPr lang="en-US" smtClean="0"/>
              <a:t>3</a:t>
            </a:fld>
            <a:endParaRPr lang="en-US"/>
          </a:p>
        </p:txBody>
      </p:sp>
    </p:spTree>
    <p:extLst>
      <p:ext uri="{BB962C8B-B14F-4D97-AF65-F5344CB8AC3E}">
        <p14:creationId xmlns:p14="http://schemas.microsoft.com/office/powerpoint/2010/main" val="257401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science regarding sea level rise estimates can be found in the NOAA 2022 Sea Level Rise Report. This is an excellent source that provides the state of the science as well as specific SLR estimates.</a:t>
            </a:r>
          </a:p>
          <a:p>
            <a:endParaRPr lang="en-US" dirty="0"/>
          </a:p>
          <a:p>
            <a:r>
              <a:rPr lang="en-US" dirty="0"/>
              <a:t>Screenshot of NOAA Interagency 2022 SLR Report</a:t>
            </a:r>
          </a:p>
        </p:txBody>
      </p:sp>
      <p:sp>
        <p:nvSpPr>
          <p:cNvPr id="4" name="Slide Number Placeholder 3"/>
          <p:cNvSpPr>
            <a:spLocks noGrp="1"/>
          </p:cNvSpPr>
          <p:nvPr>
            <p:ph type="sldNum" sz="quarter" idx="5"/>
          </p:nvPr>
        </p:nvSpPr>
        <p:spPr/>
        <p:txBody>
          <a:bodyPr/>
          <a:lstStyle/>
          <a:p>
            <a:fld id="{0EE30B77-5E0C-49BB-BD0C-BD0E336E23D7}" type="slidenum">
              <a:rPr lang="en-US" smtClean="0"/>
              <a:t>4</a:t>
            </a:fld>
            <a:endParaRPr lang="en-US"/>
          </a:p>
        </p:txBody>
      </p:sp>
    </p:spTree>
    <p:extLst>
      <p:ext uri="{BB962C8B-B14F-4D97-AF65-F5344CB8AC3E}">
        <p14:creationId xmlns:p14="http://schemas.microsoft.com/office/powerpoint/2010/main" val="73163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SLR projections from the AR6 estimates. The AR6 estimates are the SLR values derived from the various science models that predict sea level rise. These scientific models all have different predictions, so the ranges of these predictions are shown from the various model estimates (</a:t>
            </a:r>
            <a:r>
              <a:rPr lang="en-US" dirty="0" err="1"/>
              <a:t>ie</a:t>
            </a:r>
            <a:r>
              <a:rPr lang="en-US" dirty="0"/>
              <a:t> some models may predict high sea level rise values while other may predict lower increases in sea level rise).</a:t>
            </a:r>
          </a:p>
          <a:p>
            <a:endParaRPr lang="en-US" dirty="0"/>
          </a:p>
          <a:p>
            <a:r>
              <a:rPr lang="en-US" dirty="0"/>
              <a:t>Screenshot from NASA Sea Level Rise Viewer.</a:t>
            </a:r>
          </a:p>
        </p:txBody>
      </p:sp>
      <p:sp>
        <p:nvSpPr>
          <p:cNvPr id="4" name="Slide Number Placeholder 3"/>
          <p:cNvSpPr>
            <a:spLocks noGrp="1"/>
          </p:cNvSpPr>
          <p:nvPr>
            <p:ph type="sldNum" sz="quarter" idx="5"/>
          </p:nvPr>
        </p:nvSpPr>
        <p:spPr/>
        <p:txBody>
          <a:bodyPr/>
          <a:lstStyle/>
          <a:p>
            <a:fld id="{0EE30B77-5E0C-49BB-BD0C-BD0E336E23D7}" type="slidenum">
              <a:rPr lang="en-US" smtClean="0"/>
              <a:t>5</a:t>
            </a:fld>
            <a:endParaRPr lang="en-US"/>
          </a:p>
        </p:txBody>
      </p:sp>
    </p:spTree>
    <p:extLst>
      <p:ext uri="{BB962C8B-B14F-4D97-AF65-F5344CB8AC3E}">
        <p14:creationId xmlns:p14="http://schemas.microsoft.com/office/powerpoint/2010/main" val="44202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interagency planning scenarios were developed to span range of scientific possible scenarios. However, the values on these scenarios are arbitrary. They are just spaced to cover the range of potential sea level rise values evenly.</a:t>
            </a:r>
          </a:p>
          <a:p>
            <a:endParaRPr lang="en-US" dirty="0"/>
          </a:p>
          <a:p>
            <a:r>
              <a:rPr lang="en-US" dirty="0"/>
              <a:t>Screenshot from 2022 NOAA Interagency Sea Level Rise Report</a:t>
            </a:r>
          </a:p>
        </p:txBody>
      </p:sp>
      <p:sp>
        <p:nvSpPr>
          <p:cNvPr id="4" name="Slide Number Placeholder 3"/>
          <p:cNvSpPr>
            <a:spLocks noGrp="1"/>
          </p:cNvSpPr>
          <p:nvPr>
            <p:ph type="sldNum" sz="quarter" idx="5"/>
          </p:nvPr>
        </p:nvSpPr>
        <p:spPr/>
        <p:txBody>
          <a:bodyPr/>
          <a:lstStyle/>
          <a:p>
            <a:fld id="{0EE30B77-5E0C-49BB-BD0C-BD0E336E23D7}" type="slidenum">
              <a:rPr lang="en-US" smtClean="0"/>
              <a:t>6</a:t>
            </a:fld>
            <a:endParaRPr lang="en-US"/>
          </a:p>
        </p:txBody>
      </p:sp>
    </p:spTree>
    <p:extLst>
      <p:ext uri="{BB962C8B-B14F-4D97-AF65-F5344CB8AC3E}">
        <p14:creationId xmlns:p14="http://schemas.microsoft.com/office/powerpoint/2010/main" val="263768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from the NOAA interagency report, helping explain the relationship between the AR6 and Interagency Planning Scenarios. It shows that the AR6 scientific estimates relate to different planning scenarios in different regions. For example, in the Hawaiian islands, the AR6 predicts a intermediate low scenario, while in the eastern gulf, it is almost a high prediction. This shows that the planning scenarios act almost as qualitative values, while the AR6 provides the scientific numbers. </a:t>
            </a:r>
          </a:p>
        </p:txBody>
      </p:sp>
      <p:sp>
        <p:nvSpPr>
          <p:cNvPr id="4" name="Slide Number Placeholder 3"/>
          <p:cNvSpPr>
            <a:spLocks noGrp="1"/>
          </p:cNvSpPr>
          <p:nvPr>
            <p:ph type="sldNum" sz="quarter" idx="5"/>
          </p:nvPr>
        </p:nvSpPr>
        <p:spPr/>
        <p:txBody>
          <a:bodyPr/>
          <a:lstStyle/>
          <a:p>
            <a:fld id="{0EE30B77-5E0C-49BB-BD0C-BD0E336E23D7}" type="slidenum">
              <a:rPr lang="en-US" smtClean="0"/>
              <a:t>7</a:t>
            </a:fld>
            <a:endParaRPr lang="en-US"/>
          </a:p>
        </p:txBody>
      </p:sp>
    </p:spTree>
    <p:extLst>
      <p:ext uri="{BB962C8B-B14F-4D97-AF65-F5344CB8AC3E}">
        <p14:creationId xmlns:p14="http://schemas.microsoft.com/office/powerpoint/2010/main" val="349857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table from the NOAA SLR report showing the relationship between the AR6 estimates and NOAA SLR Planning Scenarios. This shows which AR6 models under which emission forcings fall in which planning scenarios. As an example, for the High planning scenario, this is mostly the low confidence high emissions scenarios (low confidence, meaning they have less confidence in the science to predict the ice melting).</a:t>
            </a:r>
          </a:p>
        </p:txBody>
      </p:sp>
      <p:sp>
        <p:nvSpPr>
          <p:cNvPr id="4" name="Slide Number Placeholder 3"/>
          <p:cNvSpPr>
            <a:spLocks noGrp="1"/>
          </p:cNvSpPr>
          <p:nvPr>
            <p:ph type="sldNum" sz="quarter" idx="5"/>
          </p:nvPr>
        </p:nvSpPr>
        <p:spPr/>
        <p:txBody>
          <a:bodyPr/>
          <a:lstStyle/>
          <a:p>
            <a:fld id="{0EE30B77-5E0C-49BB-BD0C-BD0E336E23D7}" type="slidenum">
              <a:rPr lang="en-US" smtClean="0"/>
              <a:t>8</a:t>
            </a:fld>
            <a:endParaRPr lang="en-US"/>
          </a:p>
        </p:txBody>
      </p:sp>
    </p:spTree>
    <p:extLst>
      <p:ext uri="{BB962C8B-B14F-4D97-AF65-F5344CB8AC3E}">
        <p14:creationId xmlns:p14="http://schemas.microsoft.com/office/powerpoint/2010/main" val="90630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SSPs represent the carbon emissions from society. An SSP will need to be assumed or anticipated in order to select a SLR value. Often it is good to select more than one SSP values to understand the range of possible SLR values. </a:t>
            </a:r>
          </a:p>
          <a:p>
            <a:endParaRPr lang="en-US" dirty="0"/>
          </a:p>
          <a:p>
            <a:r>
              <a:rPr lang="en-US" dirty="0"/>
              <a:t>Screenshot from NASA Sea Level Rise Viewer.</a:t>
            </a:r>
          </a:p>
        </p:txBody>
      </p:sp>
      <p:sp>
        <p:nvSpPr>
          <p:cNvPr id="4" name="Slide Number Placeholder 3"/>
          <p:cNvSpPr>
            <a:spLocks noGrp="1"/>
          </p:cNvSpPr>
          <p:nvPr>
            <p:ph type="sldNum" sz="quarter" idx="5"/>
          </p:nvPr>
        </p:nvSpPr>
        <p:spPr/>
        <p:txBody>
          <a:bodyPr/>
          <a:lstStyle/>
          <a:p>
            <a:fld id="{0EE30B77-5E0C-49BB-BD0C-BD0E336E23D7}" type="slidenum">
              <a:rPr lang="en-US" smtClean="0"/>
              <a:t>9</a:t>
            </a:fld>
            <a:endParaRPr lang="en-US"/>
          </a:p>
        </p:txBody>
      </p:sp>
    </p:spTree>
    <p:extLst>
      <p:ext uri="{BB962C8B-B14F-4D97-AF65-F5344CB8AC3E}">
        <p14:creationId xmlns:p14="http://schemas.microsoft.com/office/powerpoint/2010/main" val="130521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260955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217787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62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4164924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886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21290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1167544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52078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1" name="Isosceles Triangle 10"/>
          <p:cNvSpPr/>
          <p:nvPr/>
        </p:nvSpPr>
        <p:spPr>
          <a:xfrm rot="5400000">
            <a:off x="481782" y="1638303"/>
            <a:ext cx="201415" cy="2064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20">
            <a:extLst>
              <a:ext uri="{FF2B5EF4-FFF2-40B4-BE49-F238E27FC236}">
                <a16:creationId xmlns:a16="http://schemas.microsoft.com/office/drawing/2014/main" id="{C5611D50-7E99-450E-B73E-D140992F1085}"/>
              </a:ext>
            </a:extLst>
          </p:cNvPr>
          <p:cNvSpPr>
            <a:spLocks noGrp="1"/>
          </p:cNvSpPr>
          <p:nvPr>
            <p:ph type="pic" sz="quarter" idx="12"/>
          </p:nvPr>
        </p:nvSpPr>
        <p:spPr>
          <a:xfrm>
            <a:off x="1033244" y="1741550"/>
            <a:ext cx="10287000" cy="3941064"/>
          </a:xfrm>
          <a:prstGeom prst="rect">
            <a:avLst/>
          </a:prstGeom>
        </p:spPr>
        <p:txBody>
          <a:bodyPr/>
          <a:lstStyle>
            <a:lvl1pPr marL="228594" indent="-228594">
              <a:buClr>
                <a:schemeClr val="accent1"/>
              </a:buClr>
              <a:buFont typeface="Arial" panose="020B0604020202020204" pitchFamily="34" charset="0"/>
              <a:buChar char="•"/>
              <a:defRPr sz="2000"/>
            </a:lvl1pPr>
          </a:lstStyle>
          <a:p>
            <a:endParaRPr lang="en-US" dirty="0"/>
          </a:p>
        </p:txBody>
      </p:sp>
      <p:sp>
        <p:nvSpPr>
          <p:cNvPr id="13" name="Title 4">
            <a:extLst>
              <a:ext uri="{FF2B5EF4-FFF2-40B4-BE49-F238E27FC236}">
                <a16:creationId xmlns:a16="http://schemas.microsoft.com/office/drawing/2014/main" id="{A52C0EE2-0B60-4879-A6BD-2129683B451E}"/>
              </a:ext>
            </a:extLst>
          </p:cNvPr>
          <p:cNvSpPr>
            <a:spLocks noGrp="1"/>
          </p:cNvSpPr>
          <p:nvPr>
            <p:ph type="title"/>
          </p:nvPr>
        </p:nvSpPr>
        <p:spPr>
          <a:xfrm>
            <a:off x="1033244" y="224836"/>
            <a:ext cx="10286999" cy="1325564"/>
          </a:xfrm>
          <a:prstGeom prst="rect">
            <a:avLst/>
          </a:prstGeom>
        </p:spPr>
        <p:txBody>
          <a:bodyPr anchor="ctr" anchorCtr="0"/>
          <a:lstStyle/>
          <a:p>
            <a:r>
              <a:rPr lang="en-US" dirty="0"/>
              <a:t>Click to edit Master title style</a:t>
            </a:r>
          </a:p>
        </p:txBody>
      </p:sp>
      <p:sp>
        <p:nvSpPr>
          <p:cNvPr id="2" name="Footer Placeholder 1">
            <a:extLst>
              <a:ext uri="{FF2B5EF4-FFF2-40B4-BE49-F238E27FC236}">
                <a16:creationId xmlns:a16="http://schemas.microsoft.com/office/drawing/2014/main" id="{796C5131-8759-4A30-99A3-6B98ACB6A93D}"/>
              </a:ext>
            </a:extLst>
          </p:cNvPr>
          <p:cNvSpPr>
            <a:spLocks noGrp="1"/>
          </p:cNvSpPr>
          <p:nvPr>
            <p:ph type="ftr"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26B5EECE-7DDA-44AB-84FE-845DD580DBAA}"/>
              </a:ext>
            </a:extLst>
          </p:cNvPr>
          <p:cNvSpPr>
            <a:spLocks noGrp="1"/>
          </p:cNvSpPr>
          <p:nvPr>
            <p:ph type="sldNum" sz="quarter" idx="14"/>
          </p:nvPr>
        </p:nvSpPr>
        <p:spPr/>
        <p:txBody>
          <a:bodyPr/>
          <a:lstStyle/>
          <a:p>
            <a:fld id="{573A850A-D7B0-410A-96AE-C3F9FED92E24}" type="slidenum">
              <a:rPr lang="en-US" smtClean="0"/>
              <a:pPr/>
              <a:t>‹#›</a:t>
            </a:fld>
            <a:endParaRPr lang="en-US" dirty="0"/>
          </a:p>
        </p:txBody>
      </p:sp>
      <p:sp>
        <p:nvSpPr>
          <p:cNvPr id="14" name="Text Placeholder 7">
            <a:extLst>
              <a:ext uri="{FF2B5EF4-FFF2-40B4-BE49-F238E27FC236}">
                <a16:creationId xmlns:a16="http://schemas.microsoft.com/office/drawing/2014/main" id="{7AC6ED68-8557-49EB-BE75-1D03203F360D}"/>
              </a:ext>
            </a:extLst>
          </p:cNvPr>
          <p:cNvSpPr>
            <a:spLocks noGrp="1"/>
          </p:cNvSpPr>
          <p:nvPr>
            <p:ph type="body" sz="quarter" idx="15" hasCustomPrompt="1"/>
          </p:nvPr>
        </p:nvSpPr>
        <p:spPr>
          <a:xfrm>
            <a:off x="4719638" y="5391001"/>
            <a:ext cx="2752725" cy="468941"/>
          </a:xfrm>
          <a:prstGeom prst="rect">
            <a:avLst/>
          </a:prstGeom>
        </p:spPr>
        <p:txBody>
          <a:bodyPr/>
          <a:lstStyle>
            <a:lvl1pPr marL="0" indent="0" algn="ctr">
              <a:buNone/>
              <a:defRPr sz="2000"/>
            </a:lvl1pPr>
          </a:lstStyle>
          <a:p>
            <a:pPr lvl="0"/>
            <a:r>
              <a:rPr lang="en-US" sz="2000" dirty="0"/>
              <a:t>Click to edit caption</a:t>
            </a:r>
            <a:endParaRPr lang="en-US" dirty="0"/>
          </a:p>
        </p:txBody>
      </p:sp>
    </p:spTree>
    <p:extLst>
      <p:ext uri="{BB962C8B-B14F-4D97-AF65-F5344CB8AC3E}">
        <p14:creationId xmlns:p14="http://schemas.microsoft.com/office/powerpoint/2010/main" val="81769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172319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A3415-AB95-44C9-819A-B1E19621A0A5}"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54662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7A3415-AB95-44C9-819A-B1E19621A0A5}"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97681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7A3415-AB95-44C9-819A-B1E19621A0A5}"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288256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7A3415-AB95-44C9-819A-B1E19621A0A5}"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185881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3415-AB95-44C9-819A-B1E19621A0A5}"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145380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7A3415-AB95-44C9-819A-B1E19621A0A5}"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11328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A3415-AB95-44C9-819A-B1E19621A0A5}"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A6AAE-69BE-495C-B669-17EBFE0A1142}" type="slidenum">
              <a:rPr lang="en-US" smtClean="0"/>
              <a:t>‹#›</a:t>
            </a:fld>
            <a:endParaRPr lang="en-US"/>
          </a:p>
        </p:txBody>
      </p:sp>
    </p:spTree>
    <p:extLst>
      <p:ext uri="{BB962C8B-B14F-4D97-AF65-F5344CB8AC3E}">
        <p14:creationId xmlns:p14="http://schemas.microsoft.com/office/powerpoint/2010/main" val="192540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7A3415-AB95-44C9-819A-B1E19621A0A5}" type="datetimeFigureOut">
              <a:rPr lang="en-US" smtClean="0"/>
              <a:t>8/29/2024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1A6AAE-69BE-495C-B669-17EBFE0A1142}" type="slidenum">
              <a:rPr lang="en-US" smtClean="0"/>
              <a:t>‹#›</a:t>
            </a:fld>
            <a:endParaRPr lang="en-US"/>
          </a:p>
        </p:txBody>
      </p:sp>
    </p:spTree>
    <p:extLst>
      <p:ext uri="{BB962C8B-B14F-4D97-AF65-F5344CB8AC3E}">
        <p14:creationId xmlns:p14="http://schemas.microsoft.com/office/powerpoint/2010/main" val="40329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4B1B-FFCB-BFA9-BDEA-DC1A1ED11E17}"/>
              </a:ext>
            </a:extLst>
          </p:cNvPr>
          <p:cNvSpPr>
            <a:spLocks noGrp="1"/>
          </p:cNvSpPr>
          <p:nvPr>
            <p:ph type="ctrTitle"/>
          </p:nvPr>
        </p:nvSpPr>
        <p:spPr/>
        <p:txBody>
          <a:bodyPr/>
          <a:lstStyle/>
          <a:p>
            <a:r>
              <a:rPr lang="en-US" dirty="0"/>
              <a:t>Sea Level Rise Training</a:t>
            </a:r>
          </a:p>
        </p:txBody>
      </p:sp>
      <p:sp>
        <p:nvSpPr>
          <p:cNvPr id="3" name="Subtitle 2">
            <a:extLst>
              <a:ext uri="{FF2B5EF4-FFF2-40B4-BE49-F238E27FC236}">
                <a16:creationId xmlns:a16="http://schemas.microsoft.com/office/drawing/2014/main" id="{3FB4F037-2F78-5FCD-5ADF-FB64BC70B686}"/>
              </a:ext>
            </a:extLst>
          </p:cNvPr>
          <p:cNvSpPr>
            <a:spLocks noGrp="1"/>
          </p:cNvSpPr>
          <p:nvPr>
            <p:ph type="subTitle" idx="1"/>
          </p:nvPr>
        </p:nvSpPr>
        <p:spPr/>
        <p:txBody>
          <a:bodyPr/>
          <a:lstStyle/>
          <a:p>
            <a:r>
              <a:rPr lang="en-US" dirty="0"/>
              <a:t>2024 National Hydraulic </a:t>
            </a:r>
            <a:r>
              <a:rPr lang="en-US"/>
              <a:t>Engineering Conference</a:t>
            </a:r>
            <a:endParaRPr lang="en-US" dirty="0"/>
          </a:p>
        </p:txBody>
      </p:sp>
    </p:spTree>
    <p:extLst>
      <p:ext uri="{BB962C8B-B14F-4D97-AF65-F5344CB8AC3E}">
        <p14:creationId xmlns:p14="http://schemas.microsoft.com/office/powerpoint/2010/main" val="280040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58-0CEA-735D-D9C0-C37C6941C868}"/>
              </a:ext>
            </a:extLst>
          </p:cNvPr>
          <p:cNvSpPr>
            <a:spLocks noGrp="1"/>
          </p:cNvSpPr>
          <p:nvPr>
            <p:ph type="title"/>
          </p:nvPr>
        </p:nvSpPr>
        <p:spPr/>
        <p:txBody>
          <a:bodyPr/>
          <a:lstStyle/>
          <a:p>
            <a:r>
              <a:rPr lang="en-US" dirty="0"/>
              <a:t>Deciding on Risk: HEC-25 Framework</a:t>
            </a:r>
          </a:p>
        </p:txBody>
      </p:sp>
      <p:sp>
        <p:nvSpPr>
          <p:cNvPr id="3" name="Content Placeholder 2">
            <a:extLst>
              <a:ext uri="{FF2B5EF4-FFF2-40B4-BE49-F238E27FC236}">
                <a16:creationId xmlns:a16="http://schemas.microsoft.com/office/drawing/2014/main" id="{218F182B-7782-F61A-B13C-BB3F59117A3F}"/>
              </a:ext>
            </a:extLst>
          </p:cNvPr>
          <p:cNvSpPr>
            <a:spLocks noGrp="1"/>
          </p:cNvSpPr>
          <p:nvPr>
            <p:ph idx="1"/>
          </p:nvPr>
        </p:nvSpPr>
        <p:spPr/>
        <p:txBody>
          <a:bodyPr>
            <a:normAutofit/>
          </a:bodyPr>
          <a:lstStyle/>
          <a:p>
            <a:r>
              <a:rPr lang="en-US" sz="2800" dirty="0"/>
              <a:t>What is the asset service life?</a:t>
            </a:r>
          </a:p>
          <a:p>
            <a:r>
              <a:rPr lang="en-US" sz="2800" dirty="0"/>
              <a:t>What is the damage risk to the asset?</a:t>
            </a:r>
          </a:p>
          <a:p>
            <a:r>
              <a:rPr lang="en-US" sz="2800" dirty="0"/>
              <a:t>What is the asset redundancy?</a:t>
            </a:r>
          </a:p>
        </p:txBody>
      </p:sp>
    </p:spTree>
    <p:extLst>
      <p:ext uri="{BB962C8B-B14F-4D97-AF65-F5344CB8AC3E}">
        <p14:creationId xmlns:p14="http://schemas.microsoft.com/office/powerpoint/2010/main" val="226831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8DD0-C6DB-C21C-F292-25A969E2F757}"/>
              </a:ext>
            </a:extLst>
          </p:cNvPr>
          <p:cNvSpPr>
            <a:spLocks noGrp="1"/>
          </p:cNvSpPr>
          <p:nvPr>
            <p:ph type="title"/>
          </p:nvPr>
        </p:nvSpPr>
        <p:spPr/>
        <p:txBody>
          <a:bodyPr/>
          <a:lstStyle/>
          <a:p>
            <a:r>
              <a:rPr lang="en-US" dirty="0"/>
              <a:t>Low Risk Assets</a:t>
            </a:r>
          </a:p>
        </p:txBody>
      </p:sp>
      <p:sp>
        <p:nvSpPr>
          <p:cNvPr id="3" name="Content Placeholder 2">
            <a:extLst>
              <a:ext uri="{FF2B5EF4-FFF2-40B4-BE49-F238E27FC236}">
                <a16:creationId xmlns:a16="http://schemas.microsoft.com/office/drawing/2014/main" id="{C1B7C92F-6BDE-8D2B-669D-DF26859D0588}"/>
              </a:ext>
            </a:extLst>
          </p:cNvPr>
          <p:cNvSpPr>
            <a:spLocks noGrp="1"/>
          </p:cNvSpPr>
          <p:nvPr>
            <p:ph idx="1"/>
          </p:nvPr>
        </p:nvSpPr>
        <p:spPr/>
        <p:txBody>
          <a:bodyPr/>
          <a:lstStyle/>
          <a:p>
            <a:r>
              <a:rPr lang="en-US" sz="2400" dirty="0"/>
              <a:t>Select the asset service life</a:t>
            </a:r>
          </a:p>
          <a:p>
            <a:r>
              <a:rPr lang="en-US" sz="2400" dirty="0"/>
              <a:t>Find the AR6 SSP2-4.5 Relative Sea Level Rise Value.  </a:t>
            </a:r>
          </a:p>
          <a:p>
            <a:r>
              <a:rPr lang="en-US" sz="2400" dirty="0"/>
              <a:t>The HEC-25 table represents global sea level rise values. It can be used as a quick check mechanism.</a:t>
            </a:r>
          </a:p>
          <a:p>
            <a:endParaRPr lang="en-US" dirty="0"/>
          </a:p>
        </p:txBody>
      </p:sp>
      <p:pic>
        <p:nvPicPr>
          <p:cNvPr id="7" name="Picture 6">
            <a:extLst>
              <a:ext uri="{FF2B5EF4-FFF2-40B4-BE49-F238E27FC236}">
                <a16:creationId xmlns:a16="http://schemas.microsoft.com/office/drawing/2014/main" id="{25D9A855-0B88-EB96-A6C3-56930F0DD994}"/>
              </a:ext>
            </a:extLst>
          </p:cNvPr>
          <p:cNvPicPr>
            <a:picLocks noChangeAspect="1"/>
          </p:cNvPicPr>
          <p:nvPr/>
        </p:nvPicPr>
        <p:blipFill>
          <a:blip r:embed="rId3"/>
          <a:stretch>
            <a:fillRect/>
          </a:stretch>
        </p:blipFill>
        <p:spPr>
          <a:xfrm>
            <a:off x="471850" y="4258068"/>
            <a:ext cx="10841615" cy="1636159"/>
          </a:xfrm>
          <a:prstGeom prst="rect">
            <a:avLst/>
          </a:prstGeom>
        </p:spPr>
      </p:pic>
    </p:spTree>
    <p:extLst>
      <p:ext uri="{BB962C8B-B14F-4D97-AF65-F5344CB8AC3E}">
        <p14:creationId xmlns:p14="http://schemas.microsoft.com/office/powerpoint/2010/main" val="241394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044D-DDDE-E414-0FC0-138632120C27}"/>
              </a:ext>
            </a:extLst>
          </p:cNvPr>
          <p:cNvSpPr>
            <a:spLocks noGrp="1"/>
          </p:cNvSpPr>
          <p:nvPr>
            <p:ph type="title"/>
          </p:nvPr>
        </p:nvSpPr>
        <p:spPr>
          <a:xfrm>
            <a:off x="677334" y="523103"/>
            <a:ext cx="8596668" cy="1320800"/>
          </a:xfrm>
        </p:spPr>
        <p:txBody>
          <a:bodyPr/>
          <a:lstStyle/>
          <a:p>
            <a:r>
              <a:rPr lang="en-US" dirty="0"/>
              <a:t>High Risk Asset</a:t>
            </a:r>
          </a:p>
        </p:txBody>
      </p:sp>
      <p:sp>
        <p:nvSpPr>
          <p:cNvPr id="3" name="Content Placeholder 2">
            <a:extLst>
              <a:ext uri="{FF2B5EF4-FFF2-40B4-BE49-F238E27FC236}">
                <a16:creationId xmlns:a16="http://schemas.microsoft.com/office/drawing/2014/main" id="{72499B0F-503E-A0AD-0E75-11BC476BA2CD}"/>
              </a:ext>
            </a:extLst>
          </p:cNvPr>
          <p:cNvSpPr>
            <a:spLocks noGrp="1"/>
          </p:cNvSpPr>
          <p:nvPr>
            <p:ph idx="1"/>
          </p:nvPr>
        </p:nvSpPr>
        <p:spPr/>
        <p:txBody>
          <a:bodyPr/>
          <a:lstStyle/>
          <a:p>
            <a:r>
              <a:rPr lang="en-US" sz="2400" dirty="0"/>
              <a:t>Select the asset service life</a:t>
            </a:r>
          </a:p>
          <a:p>
            <a:r>
              <a:rPr lang="en-US" sz="2400" dirty="0"/>
              <a:t>Find the AR6 SSP5-8.5 Relative Sea Level Rise Value Upper 95% Confidence Limit. (Current Tool only gives 83</a:t>
            </a:r>
            <a:r>
              <a:rPr lang="en-US" sz="2400" baseline="30000" dirty="0"/>
              <a:t>rd</a:t>
            </a:r>
            <a:r>
              <a:rPr lang="en-US" sz="2400" dirty="0"/>
              <a:t> upper percentile).</a:t>
            </a:r>
          </a:p>
          <a:p>
            <a:r>
              <a:rPr lang="en-US" sz="2400" dirty="0"/>
              <a:t>The HEC-25 table represents global sea level rise values. It can be used as a quick check mechanism.</a:t>
            </a:r>
          </a:p>
          <a:p>
            <a:endParaRPr lang="en-US" dirty="0"/>
          </a:p>
        </p:txBody>
      </p:sp>
      <p:pic>
        <p:nvPicPr>
          <p:cNvPr id="5" name="Picture 4">
            <a:extLst>
              <a:ext uri="{FF2B5EF4-FFF2-40B4-BE49-F238E27FC236}">
                <a16:creationId xmlns:a16="http://schemas.microsoft.com/office/drawing/2014/main" id="{791FE5F7-0F37-1494-ABEF-C87A96238823}"/>
              </a:ext>
            </a:extLst>
          </p:cNvPr>
          <p:cNvPicPr>
            <a:picLocks noChangeAspect="1"/>
          </p:cNvPicPr>
          <p:nvPr/>
        </p:nvPicPr>
        <p:blipFill>
          <a:blip r:embed="rId3"/>
          <a:stretch>
            <a:fillRect/>
          </a:stretch>
        </p:blipFill>
        <p:spPr>
          <a:xfrm>
            <a:off x="306318" y="4329280"/>
            <a:ext cx="10518704" cy="1531305"/>
          </a:xfrm>
          <a:prstGeom prst="rect">
            <a:avLst/>
          </a:prstGeom>
        </p:spPr>
      </p:pic>
    </p:spTree>
    <p:extLst>
      <p:ext uri="{BB962C8B-B14F-4D97-AF65-F5344CB8AC3E}">
        <p14:creationId xmlns:p14="http://schemas.microsoft.com/office/powerpoint/2010/main" val="107502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5614-8C18-5C14-EAF3-A0C5840DD987}"/>
              </a:ext>
            </a:extLst>
          </p:cNvPr>
          <p:cNvSpPr>
            <a:spLocks noGrp="1"/>
          </p:cNvSpPr>
          <p:nvPr>
            <p:ph type="title"/>
          </p:nvPr>
        </p:nvSpPr>
        <p:spPr/>
        <p:txBody>
          <a:bodyPr/>
          <a:lstStyle/>
          <a:p>
            <a:r>
              <a:rPr lang="en-US" dirty="0"/>
              <a:t>Quick Probability Review</a:t>
            </a:r>
          </a:p>
        </p:txBody>
      </p:sp>
      <p:sp>
        <p:nvSpPr>
          <p:cNvPr id="3" name="Content Placeholder 2">
            <a:extLst>
              <a:ext uri="{FF2B5EF4-FFF2-40B4-BE49-F238E27FC236}">
                <a16:creationId xmlns:a16="http://schemas.microsoft.com/office/drawing/2014/main" id="{40505F1C-82FE-D403-EB71-5BF08AD0712C}"/>
              </a:ext>
            </a:extLst>
          </p:cNvPr>
          <p:cNvSpPr>
            <a:spLocks noGrp="1"/>
          </p:cNvSpPr>
          <p:nvPr>
            <p:ph idx="1"/>
          </p:nvPr>
        </p:nvSpPr>
        <p:spPr/>
        <p:txBody>
          <a:bodyPr>
            <a:normAutofit/>
          </a:bodyPr>
          <a:lstStyle/>
          <a:p>
            <a:r>
              <a:rPr lang="en-US" sz="3200" dirty="0"/>
              <a:t>What is the chance a bridge with a 75 year service life will experience the 100 year(1% AEP) storm?</a:t>
            </a:r>
          </a:p>
          <a:p>
            <a:r>
              <a:rPr lang="en-US" sz="3200" dirty="0"/>
              <a:t>What is the chance one out of 5 bridges will experience the 100 year (1% AEP) storm during their service life?</a:t>
            </a:r>
          </a:p>
        </p:txBody>
      </p:sp>
    </p:spTree>
    <p:extLst>
      <p:ext uri="{BB962C8B-B14F-4D97-AF65-F5344CB8AC3E}">
        <p14:creationId xmlns:p14="http://schemas.microsoft.com/office/powerpoint/2010/main" val="352638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09FE-ECE0-4201-04D0-4D1CDD88A626}"/>
              </a:ext>
            </a:extLst>
          </p:cNvPr>
          <p:cNvSpPr>
            <a:spLocks noGrp="1"/>
          </p:cNvSpPr>
          <p:nvPr>
            <p:ph type="title"/>
          </p:nvPr>
        </p:nvSpPr>
        <p:spPr/>
        <p:txBody>
          <a:bodyPr/>
          <a:lstStyle/>
          <a:p>
            <a:r>
              <a:rPr lang="en-US" dirty="0"/>
              <a:t>Linking to Temperatures</a:t>
            </a:r>
          </a:p>
        </p:txBody>
      </p:sp>
      <p:pic>
        <p:nvPicPr>
          <p:cNvPr id="5" name="Content Placeholder 4">
            <a:extLst>
              <a:ext uri="{FF2B5EF4-FFF2-40B4-BE49-F238E27FC236}">
                <a16:creationId xmlns:a16="http://schemas.microsoft.com/office/drawing/2014/main" id="{F00242C0-15D3-F176-9AAA-FDB6A084B799}"/>
              </a:ext>
            </a:extLst>
          </p:cNvPr>
          <p:cNvPicPr>
            <a:picLocks noGrp="1" noChangeAspect="1"/>
          </p:cNvPicPr>
          <p:nvPr>
            <p:ph idx="1"/>
          </p:nvPr>
        </p:nvPicPr>
        <p:blipFill>
          <a:blip r:embed="rId3"/>
          <a:stretch>
            <a:fillRect/>
          </a:stretch>
        </p:blipFill>
        <p:spPr>
          <a:xfrm>
            <a:off x="677334" y="1616058"/>
            <a:ext cx="10124696" cy="4632342"/>
          </a:xfrm>
        </p:spPr>
      </p:pic>
    </p:spTree>
    <p:extLst>
      <p:ext uri="{BB962C8B-B14F-4D97-AF65-F5344CB8AC3E}">
        <p14:creationId xmlns:p14="http://schemas.microsoft.com/office/powerpoint/2010/main" val="120328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9B58-846A-1564-9480-05ADBA689705}"/>
              </a:ext>
            </a:extLst>
          </p:cNvPr>
          <p:cNvSpPr>
            <a:spLocks noGrp="1"/>
          </p:cNvSpPr>
          <p:nvPr>
            <p:ph type="title"/>
          </p:nvPr>
        </p:nvSpPr>
        <p:spPr/>
        <p:txBody>
          <a:bodyPr/>
          <a:lstStyle/>
          <a:p>
            <a:r>
              <a:rPr lang="en-US" dirty="0"/>
              <a:t>NASA Sea Level Rise Viewer</a:t>
            </a:r>
          </a:p>
        </p:txBody>
      </p:sp>
      <p:pic>
        <p:nvPicPr>
          <p:cNvPr id="5" name="Content Placeholder 4">
            <a:extLst>
              <a:ext uri="{FF2B5EF4-FFF2-40B4-BE49-F238E27FC236}">
                <a16:creationId xmlns:a16="http://schemas.microsoft.com/office/drawing/2014/main" id="{E836537E-869B-5EC2-6113-978B401B06EA}"/>
              </a:ext>
            </a:extLst>
          </p:cNvPr>
          <p:cNvPicPr>
            <a:picLocks noGrp="1" noChangeAspect="1"/>
          </p:cNvPicPr>
          <p:nvPr>
            <p:ph idx="1"/>
          </p:nvPr>
        </p:nvPicPr>
        <p:blipFill>
          <a:blip r:embed="rId3"/>
          <a:stretch>
            <a:fillRect/>
          </a:stretch>
        </p:blipFill>
        <p:spPr>
          <a:xfrm>
            <a:off x="677334" y="1400300"/>
            <a:ext cx="10104724" cy="5203229"/>
          </a:xfrm>
        </p:spPr>
      </p:pic>
    </p:spTree>
    <p:extLst>
      <p:ext uri="{BB962C8B-B14F-4D97-AF65-F5344CB8AC3E}">
        <p14:creationId xmlns:p14="http://schemas.microsoft.com/office/powerpoint/2010/main" val="392956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12B4A4D-01CC-2DDA-DB6D-962FC84EBDDE}"/>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Sea Level Rise Activity</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Ferry">
            <a:extLst>
              <a:ext uri="{FF2B5EF4-FFF2-40B4-BE49-F238E27FC236}">
                <a16:creationId xmlns:a16="http://schemas.microsoft.com/office/drawing/2014/main" id="{9D3DC6B8-0073-1381-E9DF-F9F3287628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0121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4E02-B5D6-B207-328A-7A85A2058835}"/>
              </a:ext>
            </a:extLst>
          </p:cNvPr>
          <p:cNvSpPr>
            <a:spLocks noGrp="1"/>
          </p:cNvSpPr>
          <p:nvPr>
            <p:ph type="title"/>
          </p:nvPr>
        </p:nvSpPr>
        <p:spPr/>
        <p:txBody>
          <a:bodyPr/>
          <a:lstStyle/>
          <a:p>
            <a:r>
              <a:rPr lang="en-US" dirty="0"/>
              <a:t>Brief Science Review</a:t>
            </a:r>
          </a:p>
        </p:txBody>
      </p:sp>
      <p:sp>
        <p:nvSpPr>
          <p:cNvPr id="3" name="Content Placeholder 2">
            <a:extLst>
              <a:ext uri="{FF2B5EF4-FFF2-40B4-BE49-F238E27FC236}">
                <a16:creationId xmlns:a16="http://schemas.microsoft.com/office/drawing/2014/main" id="{40871B2B-5B5B-970D-1E80-75BC9665BD40}"/>
              </a:ext>
            </a:extLst>
          </p:cNvPr>
          <p:cNvSpPr>
            <a:spLocks noGrp="1"/>
          </p:cNvSpPr>
          <p:nvPr>
            <p:ph idx="1"/>
          </p:nvPr>
        </p:nvSpPr>
        <p:spPr>
          <a:xfrm>
            <a:off x="5473700" y="609601"/>
            <a:ext cx="9077781" cy="3416300"/>
          </a:xfrm>
        </p:spPr>
        <p:txBody>
          <a:bodyPr>
            <a:normAutofit/>
          </a:bodyPr>
          <a:lstStyle/>
          <a:p>
            <a:r>
              <a:rPr lang="en-US" sz="2800" dirty="0"/>
              <a:t>Ocean Expansion</a:t>
            </a:r>
          </a:p>
          <a:p>
            <a:r>
              <a:rPr lang="en-US" sz="2800" dirty="0"/>
              <a:t>Ice caps melting</a:t>
            </a:r>
          </a:p>
          <a:p>
            <a:r>
              <a:rPr lang="en-US" sz="2800" dirty="0"/>
              <a:t>Vertical Land Movement</a:t>
            </a:r>
          </a:p>
        </p:txBody>
      </p:sp>
      <p:pic>
        <p:nvPicPr>
          <p:cNvPr id="6" name="Picture 5">
            <a:extLst>
              <a:ext uri="{FF2B5EF4-FFF2-40B4-BE49-F238E27FC236}">
                <a16:creationId xmlns:a16="http://schemas.microsoft.com/office/drawing/2014/main" id="{92B0371B-AD1B-E2C7-0845-D437A2DED45F}"/>
              </a:ext>
            </a:extLst>
          </p:cNvPr>
          <p:cNvPicPr>
            <a:picLocks noChangeAspect="1"/>
          </p:cNvPicPr>
          <p:nvPr/>
        </p:nvPicPr>
        <p:blipFill>
          <a:blip r:embed="rId3"/>
          <a:stretch>
            <a:fillRect/>
          </a:stretch>
        </p:blipFill>
        <p:spPr>
          <a:xfrm>
            <a:off x="1123936" y="2275627"/>
            <a:ext cx="7703464" cy="4429492"/>
          </a:xfrm>
          <a:prstGeom prst="rect">
            <a:avLst/>
          </a:prstGeom>
        </p:spPr>
      </p:pic>
    </p:spTree>
    <p:extLst>
      <p:ext uri="{BB962C8B-B14F-4D97-AF65-F5344CB8AC3E}">
        <p14:creationId xmlns:p14="http://schemas.microsoft.com/office/powerpoint/2010/main" val="211382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A594-1AFF-C1DA-F1C3-2FC94FDAF14E}"/>
              </a:ext>
            </a:extLst>
          </p:cNvPr>
          <p:cNvSpPr>
            <a:spLocks noGrp="1"/>
          </p:cNvSpPr>
          <p:nvPr>
            <p:ph type="title"/>
          </p:nvPr>
        </p:nvSpPr>
        <p:spPr/>
        <p:txBody>
          <a:bodyPr/>
          <a:lstStyle/>
          <a:p>
            <a:r>
              <a:rPr lang="en-US" dirty="0"/>
              <a:t>Relative Sea Level Rise</a:t>
            </a:r>
          </a:p>
        </p:txBody>
      </p:sp>
      <p:pic>
        <p:nvPicPr>
          <p:cNvPr id="4" name="Content Placeholder 3">
            <a:extLst>
              <a:ext uri="{FF2B5EF4-FFF2-40B4-BE49-F238E27FC236}">
                <a16:creationId xmlns:a16="http://schemas.microsoft.com/office/drawing/2014/main" id="{F4333011-B21E-AC26-9FC2-9D96260F578D}"/>
              </a:ext>
            </a:extLst>
          </p:cNvPr>
          <p:cNvPicPr>
            <a:picLocks noGrp="1" noChangeAspect="1"/>
          </p:cNvPicPr>
          <p:nvPr>
            <p:ph idx="1"/>
          </p:nvPr>
        </p:nvPicPr>
        <p:blipFill>
          <a:blip r:embed="rId3"/>
          <a:stretch>
            <a:fillRect/>
          </a:stretch>
        </p:blipFill>
        <p:spPr>
          <a:xfrm>
            <a:off x="495201" y="1632449"/>
            <a:ext cx="9508631" cy="3771757"/>
          </a:xfrm>
          <a:prstGeom prst="rect">
            <a:avLst/>
          </a:prstGeom>
        </p:spPr>
      </p:pic>
    </p:spTree>
    <p:extLst>
      <p:ext uri="{BB962C8B-B14F-4D97-AF65-F5344CB8AC3E}">
        <p14:creationId xmlns:p14="http://schemas.microsoft.com/office/powerpoint/2010/main" val="57174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F875-32DF-B7F2-13D4-C311FB14836D}"/>
              </a:ext>
            </a:extLst>
          </p:cNvPr>
          <p:cNvSpPr>
            <a:spLocks noGrp="1"/>
          </p:cNvSpPr>
          <p:nvPr>
            <p:ph type="title"/>
          </p:nvPr>
        </p:nvSpPr>
        <p:spPr/>
        <p:txBody>
          <a:bodyPr/>
          <a:lstStyle/>
          <a:p>
            <a:r>
              <a:rPr lang="en-US" dirty="0"/>
              <a:t>NOAA 2022 SLR Report</a:t>
            </a:r>
          </a:p>
        </p:txBody>
      </p:sp>
      <p:pic>
        <p:nvPicPr>
          <p:cNvPr id="5" name="Content Placeholder 4">
            <a:extLst>
              <a:ext uri="{FF2B5EF4-FFF2-40B4-BE49-F238E27FC236}">
                <a16:creationId xmlns:a16="http://schemas.microsoft.com/office/drawing/2014/main" id="{DDE190AD-3499-CFF4-6148-F11508ADF159}"/>
              </a:ext>
            </a:extLst>
          </p:cNvPr>
          <p:cNvPicPr>
            <a:picLocks noGrp="1" noChangeAspect="1"/>
          </p:cNvPicPr>
          <p:nvPr>
            <p:ph idx="1"/>
          </p:nvPr>
        </p:nvPicPr>
        <p:blipFill>
          <a:blip r:embed="rId3"/>
          <a:stretch>
            <a:fillRect/>
          </a:stretch>
        </p:blipFill>
        <p:spPr>
          <a:xfrm>
            <a:off x="2797166" y="1149234"/>
            <a:ext cx="4357003" cy="5612412"/>
          </a:xfrm>
        </p:spPr>
      </p:pic>
    </p:spTree>
    <p:extLst>
      <p:ext uri="{BB962C8B-B14F-4D97-AF65-F5344CB8AC3E}">
        <p14:creationId xmlns:p14="http://schemas.microsoft.com/office/powerpoint/2010/main" val="400878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DBDA-684B-378C-7900-B77A7A729835}"/>
              </a:ext>
            </a:extLst>
          </p:cNvPr>
          <p:cNvSpPr>
            <a:spLocks noGrp="1"/>
          </p:cNvSpPr>
          <p:nvPr>
            <p:ph type="title"/>
          </p:nvPr>
        </p:nvSpPr>
        <p:spPr/>
        <p:txBody>
          <a:bodyPr/>
          <a:lstStyle/>
          <a:p>
            <a:r>
              <a:rPr lang="en-US" dirty="0"/>
              <a:t>AR6 Scientific Estimates</a:t>
            </a:r>
          </a:p>
        </p:txBody>
      </p:sp>
      <p:pic>
        <p:nvPicPr>
          <p:cNvPr id="7" name="Content Placeholder 6">
            <a:extLst>
              <a:ext uri="{FF2B5EF4-FFF2-40B4-BE49-F238E27FC236}">
                <a16:creationId xmlns:a16="http://schemas.microsoft.com/office/drawing/2014/main" id="{690AC5BE-8F12-6D28-36DA-8DD8898F0B89}"/>
              </a:ext>
            </a:extLst>
          </p:cNvPr>
          <p:cNvPicPr>
            <a:picLocks noGrp="1" noChangeAspect="1"/>
          </p:cNvPicPr>
          <p:nvPr>
            <p:ph idx="1"/>
          </p:nvPr>
        </p:nvPicPr>
        <p:blipFill>
          <a:blip r:embed="rId3"/>
          <a:stretch>
            <a:fillRect/>
          </a:stretch>
        </p:blipFill>
        <p:spPr>
          <a:xfrm>
            <a:off x="517224" y="1588568"/>
            <a:ext cx="10366967" cy="4659832"/>
          </a:xfrm>
        </p:spPr>
      </p:pic>
    </p:spTree>
    <p:extLst>
      <p:ext uri="{BB962C8B-B14F-4D97-AF65-F5344CB8AC3E}">
        <p14:creationId xmlns:p14="http://schemas.microsoft.com/office/powerpoint/2010/main" val="107888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E1AD-3561-ECA9-2D18-8023A31BB215}"/>
              </a:ext>
            </a:extLst>
          </p:cNvPr>
          <p:cNvSpPr>
            <a:spLocks noGrp="1"/>
          </p:cNvSpPr>
          <p:nvPr>
            <p:ph type="title"/>
          </p:nvPr>
        </p:nvSpPr>
        <p:spPr/>
        <p:txBody>
          <a:bodyPr/>
          <a:lstStyle/>
          <a:p>
            <a:r>
              <a:rPr lang="en-US" dirty="0"/>
              <a:t>Interagency Planning Scenarios</a:t>
            </a:r>
          </a:p>
        </p:txBody>
      </p:sp>
      <p:pic>
        <p:nvPicPr>
          <p:cNvPr id="5" name="Content Placeholder 4">
            <a:extLst>
              <a:ext uri="{FF2B5EF4-FFF2-40B4-BE49-F238E27FC236}">
                <a16:creationId xmlns:a16="http://schemas.microsoft.com/office/drawing/2014/main" id="{E928C737-A913-0F2A-94DD-D2300944A728}"/>
              </a:ext>
            </a:extLst>
          </p:cNvPr>
          <p:cNvPicPr>
            <a:picLocks noGrp="1" noChangeAspect="1"/>
          </p:cNvPicPr>
          <p:nvPr>
            <p:ph idx="1"/>
          </p:nvPr>
        </p:nvPicPr>
        <p:blipFill>
          <a:blip r:embed="rId3"/>
          <a:stretch>
            <a:fillRect/>
          </a:stretch>
        </p:blipFill>
        <p:spPr>
          <a:xfrm>
            <a:off x="841759" y="1687977"/>
            <a:ext cx="9154996" cy="4732743"/>
          </a:xfrm>
        </p:spPr>
      </p:pic>
    </p:spTree>
    <p:extLst>
      <p:ext uri="{BB962C8B-B14F-4D97-AF65-F5344CB8AC3E}">
        <p14:creationId xmlns:p14="http://schemas.microsoft.com/office/powerpoint/2010/main" val="86322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08E2-2D2B-8075-3CAF-EB8765AAD126}"/>
              </a:ext>
            </a:extLst>
          </p:cNvPr>
          <p:cNvSpPr>
            <a:spLocks noGrp="1"/>
          </p:cNvSpPr>
          <p:nvPr>
            <p:ph type="title"/>
          </p:nvPr>
        </p:nvSpPr>
        <p:spPr>
          <a:xfrm>
            <a:off x="677335" y="609599"/>
            <a:ext cx="3124104" cy="2626761"/>
          </a:xfrm>
        </p:spPr>
        <p:txBody>
          <a:bodyPr/>
          <a:lstStyle/>
          <a:p>
            <a:r>
              <a:rPr lang="en-US" dirty="0"/>
              <a:t>Science and Planning Scenario Relationships</a:t>
            </a:r>
          </a:p>
        </p:txBody>
      </p:sp>
      <p:pic>
        <p:nvPicPr>
          <p:cNvPr id="5" name="Content Placeholder 4">
            <a:extLst>
              <a:ext uri="{FF2B5EF4-FFF2-40B4-BE49-F238E27FC236}">
                <a16:creationId xmlns:a16="http://schemas.microsoft.com/office/drawing/2014/main" id="{7290CD83-0130-5B30-134C-11B698080022}"/>
              </a:ext>
            </a:extLst>
          </p:cNvPr>
          <p:cNvPicPr>
            <a:picLocks noGrp="1" noChangeAspect="1"/>
          </p:cNvPicPr>
          <p:nvPr>
            <p:ph idx="1"/>
          </p:nvPr>
        </p:nvPicPr>
        <p:blipFill>
          <a:blip r:embed="rId3"/>
          <a:stretch>
            <a:fillRect/>
          </a:stretch>
        </p:blipFill>
        <p:spPr>
          <a:xfrm>
            <a:off x="4107277" y="111954"/>
            <a:ext cx="7407389" cy="6634091"/>
          </a:xfrm>
        </p:spPr>
      </p:pic>
    </p:spTree>
    <p:extLst>
      <p:ext uri="{BB962C8B-B14F-4D97-AF65-F5344CB8AC3E}">
        <p14:creationId xmlns:p14="http://schemas.microsoft.com/office/powerpoint/2010/main" val="217511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04A6-9FBE-4A31-E480-AD01DBC2953A}"/>
              </a:ext>
            </a:extLst>
          </p:cNvPr>
          <p:cNvSpPr>
            <a:spLocks noGrp="1"/>
          </p:cNvSpPr>
          <p:nvPr>
            <p:ph type="title"/>
          </p:nvPr>
        </p:nvSpPr>
        <p:spPr/>
        <p:txBody>
          <a:bodyPr/>
          <a:lstStyle/>
          <a:p>
            <a:r>
              <a:rPr lang="en-US" dirty="0"/>
              <a:t>Science and Planning Scenario Relationships</a:t>
            </a:r>
          </a:p>
        </p:txBody>
      </p:sp>
      <p:pic>
        <p:nvPicPr>
          <p:cNvPr id="5" name="Content Placeholder 4">
            <a:extLst>
              <a:ext uri="{FF2B5EF4-FFF2-40B4-BE49-F238E27FC236}">
                <a16:creationId xmlns:a16="http://schemas.microsoft.com/office/drawing/2014/main" id="{84A3918C-4815-177A-DCC4-B130BF789C51}"/>
              </a:ext>
            </a:extLst>
          </p:cNvPr>
          <p:cNvPicPr>
            <a:picLocks noGrp="1" noChangeAspect="1"/>
          </p:cNvPicPr>
          <p:nvPr>
            <p:ph idx="1"/>
          </p:nvPr>
        </p:nvPicPr>
        <p:blipFill>
          <a:blip r:embed="rId3"/>
          <a:stretch>
            <a:fillRect/>
          </a:stretch>
        </p:blipFill>
        <p:spPr>
          <a:xfrm>
            <a:off x="677334" y="1930400"/>
            <a:ext cx="10529278" cy="3833577"/>
          </a:xfrm>
        </p:spPr>
      </p:pic>
    </p:spTree>
    <p:extLst>
      <p:ext uri="{BB962C8B-B14F-4D97-AF65-F5344CB8AC3E}">
        <p14:creationId xmlns:p14="http://schemas.microsoft.com/office/powerpoint/2010/main" val="301878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B989-B2EC-C581-1C33-889AC1972347}"/>
              </a:ext>
            </a:extLst>
          </p:cNvPr>
          <p:cNvSpPr>
            <a:spLocks noGrp="1"/>
          </p:cNvSpPr>
          <p:nvPr>
            <p:ph type="title"/>
          </p:nvPr>
        </p:nvSpPr>
        <p:spPr/>
        <p:txBody>
          <a:bodyPr/>
          <a:lstStyle/>
          <a:p>
            <a:r>
              <a:rPr lang="en-US" dirty="0"/>
              <a:t>Selecting SSPs</a:t>
            </a:r>
          </a:p>
        </p:txBody>
      </p:sp>
      <p:pic>
        <p:nvPicPr>
          <p:cNvPr id="5" name="Content Placeholder 4">
            <a:extLst>
              <a:ext uri="{FF2B5EF4-FFF2-40B4-BE49-F238E27FC236}">
                <a16:creationId xmlns:a16="http://schemas.microsoft.com/office/drawing/2014/main" id="{37E64154-31C7-1475-277A-A5DFB84E7B9B}"/>
              </a:ext>
            </a:extLst>
          </p:cNvPr>
          <p:cNvPicPr>
            <a:picLocks noGrp="1" noChangeAspect="1"/>
          </p:cNvPicPr>
          <p:nvPr>
            <p:ph idx="1"/>
          </p:nvPr>
        </p:nvPicPr>
        <p:blipFill>
          <a:blip r:embed="rId3"/>
          <a:stretch>
            <a:fillRect/>
          </a:stretch>
        </p:blipFill>
        <p:spPr>
          <a:xfrm>
            <a:off x="770328" y="1488281"/>
            <a:ext cx="10314693" cy="4760119"/>
          </a:xfrm>
        </p:spPr>
      </p:pic>
    </p:spTree>
    <p:extLst>
      <p:ext uri="{BB962C8B-B14F-4D97-AF65-F5344CB8AC3E}">
        <p14:creationId xmlns:p14="http://schemas.microsoft.com/office/powerpoint/2010/main" val="29842672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1004</Words>
  <Application>Microsoft Office PowerPoint</Application>
  <PresentationFormat>Widescreen</PresentationFormat>
  <Paragraphs>75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Sea Level Rise Training</vt:lpstr>
      <vt:lpstr>Brief Science Review</vt:lpstr>
      <vt:lpstr>Relative Sea Level Rise</vt:lpstr>
      <vt:lpstr>NOAA 2022 SLR Report</vt:lpstr>
      <vt:lpstr>AR6 Scientific Estimates</vt:lpstr>
      <vt:lpstr>Interagency Planning Scenarios</vt:lpstr>
      <vt:lpstr>Science and Planning Scenario Relationships</vt:lpstr>
      <vt:lpstr>Science and Planning Scenario Relationships</vt:lpstr>
      <vt:lpstr>Selecting SSPs</vt:lpstr>
      <vt:lpstr>Deciding on Risk: HEC-25 Framework</vt:lpstr>
      <vt:lpstr>Low Risk Assets</vt:lpstr>
      <vt:lpstr>High Risk Asset</vt:lpstr>
      <vt:lpstr>Quick Probability Review</vt:lpstr>
      <vt:lpstr>Linking to Temperatures</vt:lpstr>
      <vt:lpstr>NASA Sea Level Rise Viewer</vt:lpstr>
      <vt:lpstr>Sea Level Rise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Level Rise Training</dc:title>
  <dc:creator>Sharar-Salgado, Daniel (FHWA)</dc:creator>
  <cp:lastModifiedBy>Sharar-Salgado, Daniel (FHWA)</cp:lastModifiedBy>
  <cp:revision>8</cp:revision>
  <dcterms:created xsi:type="dcterms:W3CDTF">2024-07-02T19:03:54Z</dcterms:created>
  <dcterms:modified xsi:type="dcterms:W3CDTF">2024-08-29T12:14:20Z</dcterms:modified>
</cp:coreProperties>
</file>